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2" r:id="rId3"/>
    <p:sldId id="271" r:id="rId4"/>
    <p:sldId id="257" r:id="rId5"/>
    <p:sldId id="258" r:id="rId6"/>
    <p:sldId id="273" r:id="rId7"/>
    <p:sldId id="259" r:id="rId8"/>
    <p:sldId id="260" r:id="rId9"/>
    <p:sldId id="261" r:id="rId10"/>
    <p:sldId id="274" r:id="rId11"/>
    <p:sldId id="262" r:id="rId12"/>
    <p:sldId id="263" r:id="rId13"/>
    <p:sldId id="264" r:id="rId14"/>
    <p:sldId id="265" r:id="rId15"/>
    <p:sldId id="267" r:id="rId16"/>
    <p:sldId id="269" r:id="rId17"/>
    <p:sldId id="266" r:id="rId18"/>
    <p:sldId id="268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5"/>
    <p:restoredTop sz="94746"/>
  </p:normalViewPr>
  <p:slideViewPr>
    <p:cSldViewPr snapToGrid="0" snapToObjects="1">
      <p:cViewPr varScale="1">
        <p:scale>
          <a:sx n="79" d="100"/>
          <a:sy n="79" d="100"/>
        </p:scale>
        <p:origin x="2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B9C5-6386-AE4B-8007-F7557E1F5C1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32F8-58D7-1F42-8DB4-0BBD1B80C3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127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B9C5-6386-AE4B-8007-F7557E1F5C1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32F8-58D7-1F42-8DB4-0BBD1B80C3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6029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B9C5-6386-AE4B-8007-F7557E1F5C1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32F8-58D7-1F42-8DB4-0BBD1B80C3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1115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28255"/>
          </a:xfrm>
          <a:solidFill>
            <a:schemeClr val="accent1"/>
          </a:solidFill>
        </p:spPr>
        <p:txBody>
          <a:bodyPr lIns="90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32F8-58D7-1F42-8DB4-0BBD1B80C3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13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B9C5-6386-AE4B-8007-F7557E1F5C1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32F8-58D7-1F42-8DB4-0BBD1B80C3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723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B9C5-6386-AE4B-8007-F7557E1F5C1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32F8-58D7-1F42-8DB4-0BBD1B80C3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351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B9C5-6386-AE4B-8007-F7557E1F5C1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32F8-58D7-1F42-8DB4-0BBD1B80C3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4198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B9C5-6386-AE4B-8007-F7557E1F5C1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32F8-58D7-1F42-8DB4-0BBD1B80C3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277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B9C5-6386-AE4B-8007-F7557E1F5C1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32F8-58D7-1F42-8DB4-0BBD1B80C3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24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B9C5-6386-AE4B-8007-F7557E1F5C1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32F8-58D7-1F42-8DB4-0BBD1B80C3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510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B9C5-6386-AE4B-8007-F7557E1F5C1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32F8-58D7-1F42-8DB4-0BBD1B80C3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2679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5B9C5-6386-AE4B-8007-F7557E1F5C1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132F8-58D7-1F42-8DB4-0BBD1B80C3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89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4F92EC-E18E-7B47-A1CA-0F72E51D4A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" altLang="ja-JP" sz="4400" dirty="0"/>
              <a:t>The calcium-permeable channel OSCA1.3</a:t>
            </a:r>
            <a:br>
              <a:rPr lang="en" altLang="ja-JP" sz="4400" dirty="0"/>
            </a:br>
            <a:r>
              <a:rPr lang="en" altLang="ja-JP" sz="4400" dirty="0"/>
              <a:t>regulates plant stomatal immunity</a:t>
            </a:r>
            <a:endParaRPr kumimoji="1" lang="ja-JP" altLang="en-US" sz="44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54B9010-DD06-9C46-89F6-174805E93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658" y="3602038"/>
            <a:ext cx="7617542" cy="1655762"/>
          </a:xfrm>
        </p:spPr>
        <p:txBody>
          <a:bodyPr>
            <a:noAutofit/>
          </a:bodyPr>
          <a:lstStyle/>
          <a:p>
            <a:pPr algn="l"/>
            <a:r>
              <a:rPr lang="en" altLang="ja-JP" sz="1800" dirty="0"/>
              <a:t>Kathrin T, </a:t>
            </a:r>
            <a:r>
              <a:rPr lang="en" altLang="ja-JP" sz="1800" dirty="0" err="1"/>
              <a:t>Shushu</a:t>
            </a:r>
            <a:r>
              <a:rPr lang="en" altLang="ja-JP" sz="1800" dirty="0"/>
              <a:t> J, </a:t>
            </a:r>
            <a:r>
              <a:rPr lang="en" altLang="ja-JP" sz="1800" dirty="0" err="1"/>
              <a:t>Erwan</a:t>
            </a:r>
            <a:r>
              <a:rPr lang="en" altLang="ja-JP" sz="1800" dirty="0"/>
              <a:t> M, </a:t>
            </a:r>
            <a:r>
              <a:rPr lang="en" altLang="ja-JP" sz="1800" dirty="0" err="1"/>
              <a:t>Jeoffrey</a:t>
            </a:r>
            <a:r>
              <a:rPr lang="en" altLang="ja-JP" sz="1800" dirty="0"/>
              <a:t> G, </a:t>
            </a:r>
            <a:r>
              <a:rPr lang="en" altLang="ja-JP" sz="1800" dirty="0" err="1"/>
              <a:t>Sönke</a:t>
            </a:r>
            <a:r>
              <a:rPr lang="en" altLang="ja-JP" sz="1800" dirty="0"/>
              <a:t> S, </a:t>
            </a:r>
            <a:r>
              <a:rPr lang="en" altLang="ja-JP" sz="1800" dirty="0" err="1"/>
              <a:t>Shouguang</a:t>
            </a:r>
            <a:r>
              <a:rPr lang="en" altLang="ja-JP" sz="1800" dirty="0"/>
              <a:t> H, Julian D, Paul D, Nuno L, Thomas A. D, Philipp K, Kerri H, </a:t>
            </a:r>
            <a:r>
              <a:rPr lang="en" altLang="ja-JP" sz="1800" dirty="0" err="1"/>
              <a:t>Sachie</a:t>
            </a:r>
            <a:r>
              <a:rPr lang="en" altLang="ja-JP" sz="1800" dirty="0"/>
              <a:t> K, Julien G, Lena S, Yasuhiro K, Christoph A. B, Myriam C, Michael W, Daniel M, Giles E.D. O, Frank L.H. M, M. Rob G. R, Rainer H, José F, Cyril Z</a:t>
            </a:r>
          </a:p>
          <a:p>
            <a:r>
              <a:rPr kumimoji="1" lang="en-US" altLang="ja-JP" sz="1800" i="1" dirty="0"/>
              <a:t>Nature 2020, Vol 585 </a:t>
            </a:r>
            <a:r>
              <a:rPr lang="en-US" altLang="ja-JP" sz="1800" i="1" dirty="0"/>
              <a:t>, issue 7826, ﻿569-573</a:t>
            </a:r>
            <a:endParaRPr kumimoji="1" lang="ja-JP" altLang="en-US" sz="1800" i="1"/>
          </a:p>
        </p:txBody>
      </p:sp>
    </p:spTree>
    <p:extLst>
      <p:ext uri="{BB962C8B-B14F-4D97-AF65-F5344CB8AC3E}">
        <p14:creationId xmlns:p14="http://schemas.microsoft.com/office/powerpoint/2010/main" val="3929408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15AFB-7E40-674D-970C-02D311FF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halo assay </a:t>
            </a:r>
            <a:r>
              <a:rPr kumimoji="1" lang="ja-JP" altLang="en-US"/>
              <a:t>の説明</a:t>
            </a:r>
          </a:p>
        </p:txBody>
      </p:sp>
    </p:spTree>
    <p:extLst>
      <p:ext uri="{BB962C8B-B14F-4D97-AF65-F5344CB8AC3E}">
        <p14:creationId xmlns:p14="http://schemas.microsoft.com/office/powerpoint/2010/main" val="2004611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F1A42C-EE51-2D40-830B-84A3EC7D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OSCA1.3</a:t>
            </a:r>
            <a:r>
              <a:rPr kumimoji="1" lang="ja-JP" altLang="en-US"/>
              <a:t>は</a:t>
            </a:r>
            <a:r>
              <a:rPr kumimoji="1" lang="en-US" altLang="ja-JP" dirty="0"/>
              <a:t>Ca</a:t>
            </a:r>
            <a:r>
              <a:rPr kumimoji="1" lang="en-US" altLang="ja-JP" baseline="30000" dirty="0"/>
              <a:t>2+</a:t>
            </a:r>
            <a:r>
              <a:rPr kumimoji="1" lang="ja-JP" altLang="en-US"/>
              <a:t>の取り込みに機能する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5F0659F-E8C3-E447-9AA9-4E832D3EB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8080"/>
            <a:ext cx="9144000" cy="26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41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4F2DA5-458A-BB4D-9EEC-7DDEC634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OSCA1.3</a:t>
            </a:r>
            <a:r>
              <a:rPr kumimoji="1" lang="ja-JP" altLang="en-US"/>
              <a:t>の</a:t>
            </a:r>
            <a:r>
              <a:rPr kumimoji="1" lang="en-US" altLang="ja-JP" dirty="0"/>
              <a:t>Ca</a:t>
            </a:r>
            <a:r>
              <a:rPr kumimoji="1" lang="en-US" altLang="ja-JP" baseline="30000" dirty="0"/>
              <a:t>2+</a:t>
            </a:r>
            <a:r>
              <a:rPr kumimoji="1" lang="ja-JP" altLang="en-US"/>
              <a:t>の取り込みは</a:t>
            </a:r>
            <a:r>
              <a:rPr kumimoji="1" lang="en-US" altLang="ja-JP" dirty="0"/>
              <a:t>BIK1</a:t>
            </a:r>
            <a:r>
              <a:rPr kumimoji="1" lang="ja-JP" altLang="en-US"/>
              <a:t>による</a:t>
            </a:r>
            <a:r>
              <a:rPr kumimoji="1" lang="en-US" altLang="ja-JP" dirty="0"/>
              <a:t>54</a:t>
            </a:r>
            <a:r>
              <a:rPr lang="ja-JP" altLang="en-US"/>
              <a:t>番目のセリンのリン酸化に依存して活性化される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F0EF6F6-999C-8246-9710-D8C6EB021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36" y="928255"/>
            <a:ext cx="7804727" cy="554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30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0D58E3-47FA-CC4F-8CD1-569DE373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OSCA1.3</a:t>
            </a:r>
            <a:r>
              <a:rPr kumimoji="1" lang="ja-JP" altLang="en-US"/>
              <a:t>の</a:t>
            </a:r>
            <a:r>
              <a:rPr kumimoji="1" lang="en-US" altLang="ja-JP" dirty="0"/>
              <a:t>Ca</a:t>
            </a:r>
            <a:r>
              <a:rPr kumimoji="1" lang="en-US" altLang="ja-JP" baseline="30000" dirty="0"/>
              <a:t>2+</a:t>
            </a:r>
            <a:r>
              <a:rPr kumimoji="1" lang="ja-JP" altLang="en-US"/>
              <a:t>取り込みは</a:t>
            </a:r>
            <a:r>
              <a:rPr kumimoji="1" lang="en-US" altLang="ja-JP" dirty="0"/>
              <a:t>BIK1</a:t>
            </a:r>
            <a:r>
              <a:rPr kumimoji="1" lang="ja-JP" altLang="en-US"/>
              <a:t>によって活性化される。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026CF71-6134-1E4B-9C4F-8AE263576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117600"/>
            <a:ext cx="74041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96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6B3CB6-23CB-4048-8E46-F977A4F21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34535C6-25DD-CC4D-BC57-98BF880E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927100"/>
            <a:ext cx="25654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74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F799F6-2D45-774D-8175-1513C766F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52E372F-6484-484A-9432-70EAF8484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041400"/>
            <a:ext cx="43434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90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535EA0-DB68-9E42-B660-9F035E06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A260B4F-4774-AB45-990C-521566DB7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285750"/>
            <a:ext cx="41021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86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9BE8C9-F783-9A46-AE08-BA61A634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2A2DA43-AAAD-1743-AB1B-6EC186422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098550"/>
            <a:ext cx="56007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5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1D9DE-9A9F-C44D-9AFA-59B778B6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9F4973E-4ABA-2C42-8B79-D314F5BD8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168400"/>
            <a:ext cx="32766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50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DB8740-A3A4-C449-89D4-07200363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4D53A8B-5A67-8D49-9F9D-5890D8CFD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974330"/>
            <a:ext cx="4913168" cy="588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12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02A832-FAF2-3542-AD48-F30DE56D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stomatal immunity</a:t>
            </a:r>
            <a:r>
              <a:rPr lang="ja-JP" altLang="en-US"/>
              <a:t>のイントロ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7390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3F5D1-44A7-C04B-99F7-A3A4C4EB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共免疫沈降の図</a:t>
            </a:r>
          </a:p>
        </p:txBody>
      </p:sp>
    </p:spTree>
    <p:extLst>
      <p:ext uri="{BB962C8B-B14F-4D97-AF65-F5344CB8AC3E}">
        <p14:creationId xmlns:p14="http://schemas.microsoft.com/office/powerpoint/2010/main" val="1037608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008238-87CE-EE4A-BFC5-23E31D88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タバコで</a:t>
            </a:r>
            <a:r>
              <a:rPr kumimoji="1" lang="en-US" altLang="ja-JP" dirty="0"/>
              <a:t>OSCA1.3</a:t>
            </a:r>
            <a:r>
              <a:rPr kumimoji="1" lang="ja-JP" altLang="en-US"/>
              <a:t>と</a:t>
            </a:r>
            <a:r>
              <a:rPr kumimoji="1" lang="en-US" altLang="ja-JP" dirty="0"/>
              <a:t>BIK</a:t>
            </a:r>
            <a:r>
              <a:rPr lang="en-US" altLang="ja-JP" dirty="0"/>
              <a:t>1</a:t>
            </a:r>
            <a:r>
              <a:rPr lang="ja-JP" altLang="en-US"/>
              <a:t>は直接相互作用する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FAA0568-A35F-1945-915A-899A33499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" y="928255"/>
            <a:ext cx="4190948" cy="592974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1224279-C6B3-2044-9312-E40DE7583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665" y="2847110"/>
            <a:ext cx="4826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42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410AA9-29E9-A74C-A871-D5BDDB80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シロイヌナズナ で</a:t>
            </a:r>
            <a:r>
              <a:rPr kumimoji="1" lang="en-US" altLang="ja-JP" dirty="0"/>
              <a:t>OSCA1.3</a:t>
            </a:r>
            <a:r>
              <a:rPr kumimoji="1" lang="ja-JP" altLang="en-US"/>
              <a:t>と</a:t>
            </a:r>
            <a:r>
              <a:rPr kumimoji="1" lang="en-US" altLang="ja-JP" dirty="0"/>
              <a:t>BIK1</a:t>
            </a:r>
            <a:r>
              <a:rPr kumimoji="1" lang="ja-JP" altLang="en-US"/>
              <a:t>は相互作用し</a:t>
            </a:r>
            <a:r>
              <a:rPr kumimoji="1" lang="en-US" altLang="ja-JP" dirty="0"/>
              <a:t>flg22</a:t>
            </a:r>
            <a:r>
              <a:rPr kumimoji="1" lang="ja-JP" altLang="en-US"/>
              <a:t>の影響も受ける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1E613F7-BD66-7944-998A-2369425D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1" y="1559213"/>
            <a:ext cx="4127500" cy="47371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5D32C34-0B73-F745-BC80-FB4AE7624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1" y="2816513"/>
            <a:ext cx="42164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8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21CA4D-ECA9-0D4B-BD31-E09D7836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OSCA1.3</a:t>
            </a:r>
            <a:r>
              <a:rPr kumimoji="1" lang="ja-JP" altLang="en-US"/>
              <a:t>の構造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12541C4-BD5D-0341-A3A7-4D2B4804D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647"/>
            <a:ext cx="9144000" cy="47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58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BF6F5F-C749-1A4D-A2DE-B71EF4616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OSCA1.3</a:t>
            </a:r>
            <a:r>
              <a:rPr lang="ja-JP" altLang="en-US"/>
              <a:t>の細胞内ループで</a:t>
            </a:r>
            <a:r>
              <a:rPr lang="en-US" altLang="ja-JP" dirty="0"/>
              <a:t>BIK</a:t>
            </a:r>
            <a:r>
              <a:rPr lang="ja-JP" altLang="en-US"/>
              <a:t>１と相互作用する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80B9CE5-D46B-8A4A-B6FF-114B1FFB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4" y="1870363"/>
            <a:ext cx="4535436" cy="44444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550C32A-8C15-234F-BD7A-60D16035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84763"/>
            <a:ext cx="4200526" cy="305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00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25B6C3-8A23-014B-B34E-C4710EF1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OSCA1.3</a:t>
            </a:r>
            <a:r>
              <a:rPr kumimoji="1" lang="ja-JP" altLang="en-US"/>
              <a:t>の</a:t>
            </a:r>
            <a:r>
              <a:rPr kumimoji="1" lang="en-US" altLang="ja-JP" dirty="0"/>
              <a:t>54</a:t>
            </a:r>
            <a:r>
              <a:rPr kumimoji="1" lang="ja-JP" altLang="en-US"/>
              <a:t>番目の</a:t>
            </a:r>
            <a:r>
              <a:rPr lang="ja-JP" altLang="en-US"/>
              <a:t>セリンが</a:t>
            </a:r>
            <a:r>
              <a:rPr lang="en-US" altLang="ja-JP" dirty="0"/>
              <a:t>BIK1</a:t>
            </a:r>
            <a:r>
              <a:rPr lang="ja-JP" altLang="en-US"/>
              <a:t>によるリン酸化の主な標的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E1B01F2-2ADF-3B4D-AFAC-FFCDA0E8B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980203"/>
            <a:ext cx="68453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26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D839F0-AC74-6A43-8200-C79DFF626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004660F-A2D2-9C4E-98B0-B4646AAF1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54" y="1071995"/>
            <a:ext cx="6161292" cy="471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18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577</TotalTime>
  <Words>222</Words>
  <Application>Microsoft Macintosh PowerPoint</Application>
  <PresentationFormat>画面に合わせる (4:3)</PresentationFormat>
  <Paragraphs>14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1" baseType="lpstr">
      <vt:lpstr>Arial</vt:lpstr>
      <vt:lpstr>Office テーマ</vt:lpstr>
      <vt:lpstr>The calcium-permeable channel OSCA1.3 regulates plant stomatal immunity</vt:lpstr>
      <vt:lpstr>stomatal immunityのイントロ</vt:lpstr>
      <vt:lpstr>共免疫沈降の図</vt:lpstr>
      <vt:lpstr>タバコでOSCA1.3とBIK1は直接相互作用する</vt:lpstr>
      <vt:lpstr>シロイヌナズナ でOSCA1.3とBIK1は相互作用しflg22の影響も受ける</vt:lpstr>
      <vt:lpstr>OSCA1.3の構造</vt:lpstr>
      <vt:lpstr>OSCA1.3の細胞内ループでBIK１と相互作用する</vt:lpstr>
      <vt:lpstr>OSCA1.3の54番目のセリンがBIK1によるリン酸化の主な標的</vt:lpstr>
      <vt:lpstr>PowerPoint プレゼンテーション</vt:lpstr>
      <vt:lpstr>halo assay の説明</vt:lpstr>
      <vt:lpstr>OSCA1.3はCa2+の取り込みに機能する</vt:lpstr>
      <vt:lpstr>OSCA1.3のCa2+の取り込みはBIK1による54番目のセリンのリン酸化に依存して活性化される</vt:lpstr>
      <vt:lpstr>OSCA1.3のCa2+取り込みはBIK1によって活性化される。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PlantPhys</dc:creator>
  <cp:lastModifiedBy>PlantPhys</cp:lastModifiedBy>
  <cp:revision>22</cp:revision>
  <dcterms:created xsi:type="dcterms:W3CDTF">2020-11-03T04:36:12Z</dcterms:created>
  <dcterms:modified xsi:type="dcterms:W3CDTF">2020-11-05T09:25:39Z</dcterms:modified>
</cp:coreProperties>
</file>